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2"/>
    <p:sldId id="1238" r:id="rId3"/>
    <p:sldId id="1239" r:id="rId4"/>
    <p:sldId id="1243" r:id="rId5"/>
    <p:sldId id="1247" r:id="rId6"/>
    <p:sldId id="1249" r:id="rId7"/>
    <p:sldId id="1252" r:id="rId8"/>
    <p:sldId id="1254" r:id="rId9"/>
    <p:sldId id="1256" r:id="rId10"/>
    <p:sldId id="1261" r:id="rId11"/>
    <p:sldId id="1263" r:id="rId12"/>
    <p:sldId id="1241" r:id="rId13"/>
    <p:sldId id="1255" r:id="rId14"/>
    <p:sldId id="1257" r:id="rId15"/>
    <p:sldId id="1258" r:id="rId16"/>
    <p:sldId id="1260" r:id="rId17"/>
    <p:sldId id="1262" r:id="rId18"/>
    <p:sldId id="1264" r:id="rId19"/>
    <p:sldId id="1289" r:id="rId20"/>
    <p:sldId id="1265" r:id="rId21"/>
    <p:sldId id="1270" r:id="rId22"/>
    <p:sldId id="1269" r:id="rId23"/>
    <p:sldId id="1272" r:id="rId24"/>
    <p:sldId id="1273" r:id="rId25"/>
    <p:sldId id="1275" r:id="rId26"/>
    <p:sldId id="1276" r:id="rId27"/>
    <p:sldId id="1277" r:id="rId28"/>
    <p:sldId id="1278" r:id="rId29"/>
    <p:sldId id="1280" r:id="rId30"/>
    <p:sldId id="1281" r:id="rId31"/>
    <p:sldId id="1282" r:id="rId32"/>
    <p:sldId id="1283" r:id="rId33"/>
    <p:sldId id="1284" r:id="rId34"/>
    <p:sldId id="1285" r:id="rId35"/>
    <p:sldId id="1290" r:id="rId36"/>
    <p:sldId id="1287" r:id="rId37"/>
    <p:sldId id="1288" r:id="rId3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九年</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级上</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  和谐与梦想</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青</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少年如何为维护国家安全作贡献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）学习有关国家安全的法律法规。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）增强维护国家安全的意识，树立总体国家安全观。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）履行维护国家安全的义务，如建言献策、检举制止等。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）同危害国家安全的行为作斗争。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78582" y="2021372"/>
            <a:ext cx="1305939" cy="298501"/>
          </a:xfrm>
          <a:prstGeom prst="rect">
            <a:avLst/>
          </a:prstGeom>
        </p:spPr>
      </p:pic>
    </p:spTree>
    <p:extLst>
      <p:ext uri="{BB962C8B-B14F-4D97-AF65-F5344CB8AC3E}">
        <p14:creationId xmlns:p14="http://schemas.microsoft.com/office/powerpoint/2010/main" val="167069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决台湾问题的基本方针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实现国家统一的最佳方式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和平统一、一国两制</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岸关系的政治基础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一个中国原则。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么是</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一国两制</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一个国家，两种制度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一国两制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是实行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的前提和基础，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从属和派生于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并统一于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保</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持香港、澳门长期繁荣稳定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必须全面准确、坚定不移贯彻</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一国两制</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港人治港</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澳人治澳</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、高度自治的方针</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1.eps" descr="id:2147494148;FounderCES"/>
          <p:cNvPicPr/>
          <p:nvPr/>
        </p:nvPicPr>
        <p:blipFill>
          <a:blip r:embed="rId2"/>
          <a:stretch>
            <a:fillRect/>
          </a:stretch>
        </p:blipFill>
        <p:spPr>
          <a:xfrm>
            <a:off x="478582" y="1250433"/>
            <a:ext cx="1293320" cy="320087"/>
          </a:xfrm>
          <a:prstGeom prst="rect">
            <a:avLst/>
          </a:prstGeom>
        </p:spPr>
      </p:pic>
      <p:pic>
        <p:nvPicPr>
          <p:cNvPr id="4" name="ZK考点12.eps" descr="id:2147497143;FounderCES"/>
          <p:cNvPicPr/>
          <p:nvPr/>
        </p:nvPicPr>
        <p:blipFill>
          <a:blip r:embed="rId3"/>
          <a:stretch>
            <a:fillRect/>
          </a:stretch>
        </p:blipFill>
        <p:spPr>
          <a:xfrm>
            <a:off x="480906" y="2364698"/>
            <a:ext cx="1330325" cy="328994"/>
          </a:xfrm>
          <a:prstGeom prst="rect">
            <a:avLst/>
          </a:prstGeom>
        </p:spPr>
      </p:pic>
      <p:pic>
        <p:nvPicPr>
          <p:cNvPr id="5" name="ZK考点13.eps" descr="id:2147497150;FounderCES"/>
          <p:cNvPicPr/>
          <p:nvPr/>
        </p:nvPicPr>
        <p:blipFill>
          <a:blip r:embed="rId4"/>
          <a:stretch>
            <a:fillRect/>
          </a:stretch>
        </p:blipFill>
        <p:spPr>
          <a:xfrm>
            <a:off x="478582" y="2901940"/>
            <a:ext cx="1330325" cy="299085"/>
          </a:xfrm>
          <a:prstGeom prst="rect">
            <a:avLst/>
          </a:prstGeom>
        </p:spPr>
      </p:pic>
      <p:pic>
        <p:nvPicPr>
          <p:cNvPr id="6" name="ZK考点14.eps" descr="id:2147497157;FounderCES"/>
          <p:cNvPicPr/>
          <p:nvPr/>
        </p:nvPicPr>
        <p:blipFill>
          <a:blip r:embed="rId5"/>
          <a:stretch>
            <a:fillRect/>
          </a:stretch>
        </p:blipFill>
        <p:spPr>
          <a:xfrm>
            <a:off x="478582" y="4532445"/>
            <a:ext cx="1400175" cy="314960"/>
          </a:xfrm>
          <a:prstGeom prst="rect">
            <a:avLst/>
          </a:prstGeom>
        </p:spPr>
      </p:pic>
    </p:spTree>
    <p:extLst>
      <p:ext uri="{BB962C8B-B14F-4D97-AF65-F5344CB8AC3E}">
        <p14:creationId xmlns:p14="http://schemas.microsoft.com/office/powerpoint/2010/main" val="2469165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0909"/>
            <a:ext cx="11485848" cy="452431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现祖国完全统一的有利条件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）两岸同胞同根同源、同文同种，是命运与共的骨肉兄弟，是血浓于水的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）中华文化是两岸同胞共同的精神财富，也是两岸同胞血脉相连的精神纽带。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现祖国完全统一的做法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）弘扬中华文化，增进对和平统一的认同。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）深化两岸融合发展，壮大中华民族经济。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）两岸同胞要多走动、多交流、多沟通，增进理解、信任</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5.eps" descr="id:2147497164;FounderCES"/>
          <p:cNvPicPr/>
          <p:nvPr/>
        </p:nvPicPr>
        <p:blipFill>
          <a:blip r:embed="rId2"/>
          <a:stretch>
            <a:fillRect/>
          </a:stretch>
        </p:blipFill>
        <p:spPr>
          <a:xfrm>
            <a:off x="550590" y="1133370"/>
            <a:ext cx="1259840" cy="283210"/>
          </a:xfrm>
          <a:prstGeom prst="rect">
            <a:avLst/>
          </a:prstGeom>
        </p:spPr>
      </p:pic>
      <p:pic>
        <p:nvPicPr>
          <p:cNvPr id="4" name="ZK考点16.eps" descr="id:2147497171;FounderCES"/>
          <p:cNvPicPr/>
          <p:nvPr/>
        </p:nvPicPr>
        <p:blipFill>
          <a:blip r:embed="rId3"/>
          <a:stretch>
            <a:fillRect/>
          </a:stretch>
        </p:blipFill>
        <p:spPr>
          <a:xfrm>
            <a:off x="512316" y="3322336"/>
            <a:ext cx="1336386" cy="300759"/>
          </a:xfrm>
          <a:prstGeom prst="rect">
            <a:avLst/>
          </a:prstGeom>
        </p:spPr>
      </p:pic>
    </p:spTree>
    <p:extLst>
      <p:ext uri="{BB962C8B-B14F-4D97-AF65-F5344CB8AC3E}">
        <p14:creationId xmlns:p14="http://schemas.microsoft.com/office/powerpoint/2010/main" val="368113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代以来中华民族最伟大的梦想是实现中华民族伟大复兴。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国梦的内涵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实现国家富强、民族振兴、人民幸福。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黑体" panose="02010609060101010101" pitchFamily="49" charset="-122"/>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两个一百年</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奋斗目标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在我国全面建成小康社会、实现第一个百年奋斗目标之后，我们迈上了全面建设社会主义现代化国家新征程，向第二个百年奋斗目标进军，以中国式现代化全面推进中华民族伟大复兴。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2035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年远景目标</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我国基本实现社会主义现代化</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7.eps" descr="id:2147497178;FounderCES"/>
          <p:cNvPicPr/>
          <p:nvPr/>
        </p:nvPicPr>
        <p:blipFill>
          <a:blip r:embed="rId2"/>
          <a:stretch>
            <a:fillRect/>
          </a:stretch>
        </p:blipFill>
        <p:spPr>
          <a:xfrm>
            <a:off x="550590" y="958262"/>
            <a:ext cx="1214896" cy="300759"/>
          </a:xfrm>
          <a:prstGeom prst="rect">
            <a:avLst/>
          </a:prstGeom>
        </p:spPr>
      </p:pic>
      <p:pic>
        <p:nvPicPr>
          <p:cNvPr id="4" name="ZK考点18.eps" descr="id:2147497185;FounderCES"/>
          <p:cNvPicPr/>
          <p:nvPr/>
        </p:nvPicPr>
        <p:blipFill>
          <a:blip r:embed="rId3"/>
          <a:stretch>
            <a:fillRect/>
          </a:stretch>
        </p:blipFill>
        <p:spPr>
          <a:xfrm>
            <a:off x="550590" y="1491308"/>
            <a:ext cx="1272624" cy="286537"/>
          </a:xfrm>
          <a:prstGeom prst="rect">
            <a:avLst/>
          </a:prstGeom>
        </p:spPr>
      </p:pic>
      <p:pic>
        <p:nvPicPr>
          <p:cNvPr id="5" name="ZK考点19.eps" descr="id:2147497192;FounderCES"/>
          <p:cNvPicPr/>
          <p:nvPr/>
        </p:nvPicPr>
        <p:blipFill>
          <a:blip r:embed="rId4"/>
          <a:stretch>
            <a:fillRect/>
          </a:stretch>
        </p:blipFill>
        <p:spPr>
          <a:xfrm>
            <a:off x="543252" y="2583415"/>
            <a:ext cx="1304295" cy="293348"/>
          </a:xfrm>
          <a:prstGeom prst="rect">
            <a:avLst/>
          </a:prstGeom>
        </p:spPr>
      </p:pic>
    </p:spTree>
    <p:extLst>
      <p:ext uri="{BB962C8B-B14F-4D97-AF65-F5344CB8AC3E}">
        <p14:creationId xmlns:p14="http://schemas.microsoft.com/office/powerpoint/2010/main" val="1899654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国梦的意义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）中国梦反映了近代以来一代又一代中国人的美好夙愿。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）中国梦揭示了中华民族的历史命运和当代中国的发展走向。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）中国梦指明了全国各族人民共同的奋斗目标。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观点辨析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实现中国梦是国家的事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与个人无关。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请评析这句话。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这种观点是错误的。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实现中华民族伟大复兴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体现了中华民族和中国人民的整体利益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是国家的梦、民族的梦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也是每个中国人的梦。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实现伟大梦想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需要我们凝心聚力、坚韧不拔、锲而不舍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奋力开启时代新征程。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0.eps" descr="id:2147497199;FounderCES"/>
          <p:cNvPicPr/>
          <p:nvPr/>
        </p:nvPicPr>
        <p:blipFill>
          <a:blip r:embed="rId2"/>
          <a:stretch>
            <a:fillRect/>
          </a:stretch>
        </p:blipFill>
        <p:spPr>
          <a:xfrm>
            <a:off x="472956" y="976899"/>
            <a:ext cx="1367803" cy="307720"/>
          </a:xfrm>
          <a:prstGeom prst="rect">
            <a:avLst/>
          </a:prstGeom>
        </p:spPr>
      </p:pic>
    </p:spTree>
    <p:extLst>
      <p:ext uri="{BB962C8B-B14F-4D97-AF65-F5344CB8AC3E}">
        <p14:creationId xmlns:p14="http://schemas.microsoft.com/office/powerpoint/2010/main" val="3065506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国发展新的历史方位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中国特色社会主义进入新时代。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国特色社会主义伟大事业的思想指引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马克思列宁主义、毛泽东思想、邓小平理论、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三个代表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重要思想、科学发展观、习近平新时代中国特色社会主义思想。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国特色社会主义思想理论体系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邓小平理论、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三个代表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重要思想、科学发展观、习近平新时代中国特色社会主义思想</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1.eps" descr="id:2147497206;FounderCES"/>
          <p:cNvPicPr/>
          <p:nvPr/>
        </p:nvPicPr>
        <p:blipFill>
          <a:blip r:embed="rId2"/>
          <a:stretch>
            <a:fillRect/>
          </a:stretch>
        </p:blipFill>
        <p:spPr>
          <a:xfrm>
            <a:off x="478582" y="1530914"/>
            <a:ext cx="1330325" cy="299085"/>
          </a:xfrm>
          <a:prstGeom prst="rect">
            <a:avLst/>
          </a:prstGeom>
        </p:spPr>
      </p:pic>
      <p:pic>
        <p:nvPicPr>
          <p:cNvPr id="4" name="ZK考点22.eps" descr="id:2147497213;FounderCES"/>
          <p:cNvPicPr/>
          <p:nvPr/>
        </p:nvPicPr>
        <p:blipFill>
          <a:blip r:embed="rId3"/>
          <a:stretch>
            <a:fillRect/>
          </a:stretch>
        </p:blipFill>
        <p:spPr>
          <a:xfrm>
            <a:off x="478582" y="2064527"/>
            <a:ext cx="1330325" cy="299085"/>
          </a:xfrm>
          <a:prstGeom prst="rect">
            <a:avLst/>
          </a:prstGeom>
        </p:spPr>
      </p:pic>
      <p:pic>
        <p:nvPicPr>
          <p:cNvPr id="5" name="ZK考点23.eps" descr="id:2147497220;FounderCES"/>
          <p:cNvPicPr/>
          <p:nvPr/>
        </p:nvPicPr>
        <p:blipFill>
          <a:blip r:embed="rId4"/>
          <a:stretch>
            <a:fillRect/>
          </a:stretch>
        </p:blipFill>
        <p:spPr>
          <a:xfrm>
            <a:off x="516335" y="3717945"/>
            <a:ext cx="1272624" cy="315191"/>
          </a:xfrm>
          <a:prstGeom prst="rect">
            <a:avLst/>
          </a:prstGeom>
        </p:spPr>
      </p:pic>
    </p:spTree>
    <p:extLst>
      <p:ext uri="{BB962C8B-B14F-4D97-AF65-F5344CB8AC3E}">
        <p14:creationId xmlns:p14="http://schemas.microsoft.com/office/powerpoint/2010/main" val="4198670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面建成社会主义现代化强国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总的战略安排是分两步走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2035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年基本实现社会主义现代化。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2035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世纪中叶把我国建成富强民主文明和谐美丽的社会主义现代</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伟</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大建党精神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坚持真理、坚守理想，践行初心、担当使命，不怕牺牲、英勇斗争，对党忠诚、不负人民的伟大建党精神</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4.eps" descr="id:2147497227;FounderCES"/>
          <p:cNvPicPr/>
          <p:nvPr/>
        </p:nvPicPr>
        <p:blipFill>
          <a:blip r:embed="rId2"/>
          <a:stretch>
            <a:fillRect/>
          </a:stretch>
        </p:blipFill>
        <p:spPr>
          <a:xfrm>
            <a:off x="478582" y="1398190"/>
            <a:ext cx="1330876" cy="299657"/>
          </a:xfrm>
          <a:prstGeom prst="rect">
            <a:avLst/>
          </a:prstGeom>
        </p:spPr>
      </p:pic>
      <p:pic>
        <p:nvPicPr>
          <p:cNvPr id="4" name="ZK考点25.eps" descr="id:2147497234;FounderCES"/>
          <p:cNvPicPr/>
          <p:nvPr/>
        </p:nvPicPr>
        <p:blipFill>
          <a:blip r:embed="rId3"/>
          <a:stretch>
            <a:fillRect/>
          </a:stretch>
        </p:blipFill>
        <p:spPr>
          <a:xfrm>
            <a:off x="537221" y="3585576"/>
            <a:ext cx="1308989" cy="294767"/>
          </a:xfrm>
          <a:prstGeom prst="rect">
            <a:avLst/>
          </a:prstGeom>
        </p:spPr>
      </p:pic>
    </p:spTree>
    <p:extLst>
      <p:ext uri="{BB962C8B-B14F-4D97-AF65-F5344CB8AC3E}">
        <p14:creationId xmlns:p14="http://schemas.microsoft.com/office/powerpoint/2010/main" val="1713770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何实现中国梦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）必须坚持中国共产党领导，统筹推进经济建设、政治建设、文化建设、社会建设、生态文明建设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五位一体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总体布局，协调推进全面建设社会主义现代化国家、全面深化改革、全面依法治国、全面从严治党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四个全面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战略布局，贯彻创新、协调、绿色、开放、共享的新发展理念。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）实现中国梦必须走中国道路。中国道路就是中国特色社会主义道路。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）实现中国梦必须弘扬中国精神。中国精神就是以爱国主义为核心的民族精神和以改革创新为核心的时代精神。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）实现中国梦必须凝聚中国力量。中国力量就是全国各族人民大团结的力量。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6.eps" descr="id:2147497241;FounderCES"/>
          <p:cNvPicPr/>
          <p:nvPr/>
        </p:nvPicPr>
        <p:blipFill>
          <a:blip r:embed="rId2"/>
          <a:stretch>
            <a:fillRect/>
          </a:stretch>
        </p:blipFill>
        <p:spPr>
          <a:xfrm>
            <a:off x="536775" y="932384"/>
            <a:ext cx="1336386" cy="300759"/>
          </a:xfrm>
          <a:prstGeom prst="rect">
            <a:avLst/>
          </a:prstGeom>
        </p:spPr>
      </p:pic>
    </p:spTree>
    <p:extLst>
      <p:ext uri="{BB962C8B-B14F-4D97-AF65-F5344CB8AC3E}">
        <p14:creationId xmlns:p14="http://schemas.microsoft.com/office/powerpoint/2010/main" val="41021062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48812"/>
            <a:ext cx="11485848" cy="1684244"/>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国自信、民族自信的根本所在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取得一切成就的根本原因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中国共产党领导中国人民开辟了中国特色社会主义道路，形成了中国特色社会主义理论体系，确立了中国特色社会主义制度，发展了中国特色社会主义文化。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7.eps" descr="id:2147497248;FounderCES"/>
          <p:cNvPicPr/>
          <p:nvPr/>
        </p:nvPicPr>
        <p:blipFill>
          <a:blip r:embed="rId2"/>
          <a:stretch>
            <a:fillRect/>
          </a:stretch>
        </p:blipFill>
        <p:spPr>
          <a:xfrm>
            <a:off x="495834" y="2443831"/>
            <a:ext cx="1272886" cy="286327"/>
          </a:xfrm>
          <a:prstGeom prst="rect">
            <a:avLst/>
          </a:prstGeom>
        </p:spPr>
      </p:pic>
    </p:spTree>
    <p:extLst>
      <p:ext uri="{BB962C8B-B14F-4D97-AF65-F5344CB8AC3E}">
        <p14:creationId xmlns:p14="http://schemas.microsoft.com/office/powerpoint/2010/main" val="7215576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何做自信的中国人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）对国家有认同、对文化有底气、对发展有信心。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）我们需要培育理性平和、不卑不亢、开放包容的心态。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）自信的中国人既是梦想家又是实干家，既要胸怀理想又要求真务实，既要满怀激情又要锲而不舍。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）我们要坚定中国特色社会主义道路自信、理论自信、制度自信、文化自信。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8.eps" descr="id:2147497255;FounderCES"/>
          <p:cNvPicPr/>
          <p:nvPr/>
        </p:nvPicPr>
        <p:blipFill>
          <a:blip r:embed="rId2"/>
          <a:stretch>
            <a:fillRect/>
          </a:stretch>
        </p:blipFill>
        <p:spPr>
          <a:xfrm>
            <a:off x="541964" y="1718060"/>
            <a:ext cx="1314846" cy="295793"/>
          </a:xfrm>
          <a:prstGeom prst="rect">
            <a:avLst/>
          </a:prstGeom>
        </p:spPr>
      </p:pic>
    </p:spTree>
    <p:extLst>
      <p:ext uri="{BB962C8B-B14F-4D97-AF65-F5344CB8AC3E}">
        <p14:creationId xmlns:p14="http://schemas.microsoft.com/office/powerpoint/2010/main" val="700425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968237" y="714992"/>
            <a:ext cx="10253938" cy="481760"/>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1486694" y="1268760"/>
            <a:ext cx="6637105" cy="5348128"/>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2308324"/>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只有消除各民族之间的差异，才能实现民族团结。（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要保证民族地区优先发展。（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7869528" y="1683556"/>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1362929" y="2154439"/>
            <a:ext cx="7295678" cy="461665"/>
          </a:xfrm>
          <a:prstGeom prst="rect">
            <a:avLst/>
          </a:prstGeom>
        </p:spPr>
        <p:txBody>
          <a:bodyPr wrap="square">
            <a:spAutoFit/>
          </a:bodyPr>
          <a:lstStyle/>
          <a:p>
            <a:r>
              <a:rPr lang="zh-CN" altLang="zh-CN" sz="2400">
                <a:cs typeface="Times New Roman" panose="02020603050405020304" pitchFamily="18" charset="0"/>
              </a:rPr>
              <a:t>只有尊重各民族之间的差异，才能实现民族团结</a:t>
            </a:r>
            <a:endParaRPr lang="zh-CN" altLang="en-US"/>
          </a:p>
        </p:txBody>
      </p:sp>
      <p:sp>
        <p:nvSpPr>
          <p:cNvPr id="9" name="矩形 8"/>
          <p:cNvSpPr/>
          <p:nvPr/>
        </p:nvSpPr>
        <p:spPr>
          <a:xfrm>
            <a:off x="4818477" y="2776223"/>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1" name="矩形 10"/>
          <p:cNvSpPr/>
          <p:nvPr/>
        </p:nvSpPr>
        <p:spPr>
          <a:xfrm>
            <a:off x="1362929" y="3254419"/>
            <a:ext cx="6062878" cy="461665"/>
          </a:xfrm>
          <a:prstGeom prst="rect">
            <a:avLst/>
          </a:prstGeom>
        </p:spPr>
        <p:txBody>
          <a:bodyPr wrap="none">
            <a:spAutoFit/>
          </a:bodyPr>
          <a:lstStyle/>
          <a:p>
            <a:r>
              <a:rPr lang="zh-CN" altLang="zh-CN" sz="2400">
                <a:cs typeface="Times New Roman" panose="02020603050405020304" pitchFamily="18" charset="0"/>
              </a:rPr>
              <a:t>我国大力支持民族地区的经济社会文化发展</a:t>
            </a:r>
            <a:endParaRPr lang="zh-CN" altLang="en-US"/>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某社区回、满、蒙等民族居民占了近一半，经常举办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百家宴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社区邻居节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，各族群众像亲人一样聚在一起，共建美好家园、共享美好生活。该社区的和谐稳定彰显了（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人民代表大会制度的优越性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国家大力扶持少数民族文化的发展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中华民族共同体意识深入人心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各民族之间的风俗习惯有很大差异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1486694" y="3106219"/>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）全国少数民族体育运动会是我国历史悠久的全国综合性体育赛事。各族同胞同台竞技、同台联欢，各民族文化互学互鉴、相互欣赏，共同繁荣。举办全国少数民族体育运动会（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反映出我国逐步缩小各民族的发展差距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是铸牢中华民族共同体意识的重要载体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表明我国少数民族文化正阔步走向世界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体现出民族间的风俗习惯有很大的差异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28282" y="2557610"/>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《五十六个民族五十六朵花》这首歌旨在告诉我们（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各民族经济获得长足发展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要铸牢中华民族共同体意识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五十六个民族要紧紧团结在一起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各民族形成了交错杂居的分布格局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slygzz06.jpg" descr="id:2147497276;FounderCES"/>
          <p:cNvPicPr/>
          <p:nvPr/>
        </p:nvPicPr>
        <p:blipFill>
          <a:blip r:embed="rId2"/>
          <a:stretch>
            <a:fillRect/>
          </a:stretch>
        </p:blipFill>
        <p:spPr>
          <a:xfrm>
            <a:off x="2638822" y="1484784"/>
            <a:ext cx="6119495" cy="1954530"/>
          </a:xfrm>
          <a:prstGeom prst="rect">
            <a:avLst/>
          </a:prstGeom>
        </p:spPr>
      </p:pic>
      <p:sp>
        <p:nvSpPr>
          <p:cNvPr id="4" name="矩形 3"/>
          <p:cNvSpPr/>
          <p:nvPr/>
        </p:nvSpPr>
        <p:spPr>
          <a:xfrm>
            <a:off x="7886780" y="869047"/>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0991"/>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年是澳门回归祖国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多年来，澳门在中央政府和祖国内地的大力支持下，经济持续快速发展，各项事业取得长足进步。澳门取得成就的原因有（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具有显著制度优势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坚持民族平等、民族团结和各民族共同繁荣的方针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祖国是澳门不断发展的坚强后盾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两岸同胞是命运与共的骨肉兄弟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88636" y="2207833"/>
            <a:ext cx="444352" cy="523220"/>
          </a:xfrm>
          <a:prstGeom prst="rect">
            <a:avLst/>
          </a:prstGeom>
        </p:spPr>
        <p:txBody>
          <a:bodyPr wrap="none">
            <a:spAutoFit/>
          </a:bodyPr>
          <a:lstStyle/>
          <a:p>
            <a:r>
              <a:rPr lang="en-US" altLang="zh-CN" smtClean="0"/>
              <a:t>A</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0857"/>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日，全国民族团结进步表彰大会在北京举行。推进中华民族共同体建设，巩固发展中华民族大团结，作为青年学生要（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坚持民族平等方针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消除民族文化差异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发展民族地方经济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尊重不同民族风俗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95606" y="2167513"/>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）小玉同学对《中长期青年发展规划（</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）》中将青年民族团结进步促进工程和港澳台青少年交流工程列为重点项目产生困惑：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这两项重点项目和我们有关系吗？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你给她的解答应该是：有关系，因为（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参与这两项重点项目是做好职业选择的必要前提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这两项重点项目是决定当代中国命运的关键抉择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维护国家统一和全国各民族团结是我们的法定义务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参与项目可以增强我们维护国家利益的意识和能力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95606" y="2360475"/>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月，第十二届全国少数民族传统体育运动会在海南举行，来自全国各地的代表团以体促健、以健促情、以情促融，推动群众体育与民族团结深度融合。举办该运动会能（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加强民族交往交流交融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完善民族区域自治制度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消除体育发展区域差异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完善基层群众自治制度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24940" y="2853089"/>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实现中国梦，就是要实现国家富强、民族振兴、人民幸福。由此可见（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也是世界人民的梦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实现中国梦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需要国家高速发展经济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也是每个中国人的梦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实现中国梦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要求我们促进民族团结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323427" y="1579010"/>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南京鼓楼区一模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）江苏援伊</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南京工作组汇聚各方智慧，编制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十五五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对口支援新疆伊宁市经济社会发展规划，优选一批、备选一批、储备一批援建项目，助力开创伊宁市经济社会发展新局面。这一举措（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表明实现共同富裕是社会主义政治文明的核心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说明我国走新型城镇化道路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促进城乡融合发展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可以促进区域协调发展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让人民共享发展成果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有利于增进民族团结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发展社会主义民族关系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42050" y="2271215"/>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2862322"/>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族分布格局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大杂居、小聚居、交错居住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的民族分布格局。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处</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理民族关系坚持的方针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民族平等、民族团结和各民族共同繁荣。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族关系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我国形成了平等团结互助和谐的社会主义民族关系</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pic>
        <p:nvPicPr>
          <p:cNvPr id="5" name="ZK考点2.eps" descr="id:2147494085;FounderCES"/>
          <p:cNvPicPr/>
          <p:nvPr/>
        </p:nvPicPr>
        <p:blipFill>
          <a:blip r:embed="rId4"/>
          <a:stretch>
            <a:fillRect/>
          </a:stretch>
        </p:blipFill>
        <p:spPr>
          <a:xfrm>
            <a:off x="472595" y="2691668"/>
            <a:ext cx="1365513" cy="351612"/>
          </a:xfrm>
          <a:prstGeom prst="rect">
            <a:avLst/>
          </a:prstGeom>
        </p:spPr>
      </p:pic>
      <p:pic>
        <p:nvPicPr>
          <p:cNvPr id="6" name="ZK考点3.eps" descr="id:2147494092;FounderCES"/>
          <p:cNvPicPr/>
          <p:nvPr/>
        </p:nvPicPr>
        <p:blipFill>
          <a:blip r:embed="rId5"/>
          <a:stretch>
            <a:fillRect/>
          </a:stretch>
        </p:blipFill>
        <p:spPr>
          <a:xfrm>
            <a:off x="513086" y="3279209"/>
            <a:ext cx="1278225" cy="316835"/>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01479"/>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龙东中考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）对下面图片内容解读正确的</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2700655" algn="l"/>
                <a:tab pos="5581015" algn="l"/>
                <a:tab pos="8461375" algn="l"/>
              </a:tabLst>
            </a:pPr>
            <a:endPar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第二个百年</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是指新中国成立</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第二个百年</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是指中国共产党成立</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第二个阶段的奋斗目标是基本实现社会主义现代化</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第一个阶段的目标是把我国建设成为富强民主文明和谐美丽的社会主义现代化强国</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39.jpg" descr="id:2147497283;FounderCES"/>
          <p:cNvPicPr/>
          <p:nvPr/>
        </p:nvPicPr>
        <p:blipFill>
          <a:blip r:embed="rId2"/>
          <a:stretch>
            <a:fillRect/>
          </a:stretch>
        </p:blipFill>
        <p:spPr>
          <a:xfrm>
            <a:off x="3790950" y="1628800"/>
            <a:ext cx="3847375" cy="2068531"/>
          </a:xfrm>
          <a:prstGeom prst="rect">
            <a:avLst/>
          </a:prstGeom>
        </p:spPr>
      </p:pic>
      <p:sp>
        <p:nvSpPr>
          <p:cNvPr id="4" name="矩形 3"/>
          <p:cNvSpPr/>
          <p:nvPr/>
        </p:nvSpPr>
        <p:spPr>
          <a:xfrm>
            <a:off x="7518114" y="862590"/>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）小秦所在班级开展《习近平新时代中国特色社会主义思想学生读本》读书分享活动。下列理解不正确的是（　　）</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503694133"/>
              </p:ext>
            </p:extLst>
          </p:nvPr>
        </p:nvGraphicFramePr>
        <p:xfrm>
          <a:off x="487208" y="1910151"/>
          <a:ext cx="11233248" cy="4615509"/>
        </p:xfrm>
        <a:graphic>
          <a:graphicData uri="http://schemas.openxmlformats.org/drawingml/2006/table">
            <a:tbl>
              <a:tblPr firstRow="1" firstCol="1" bandRow="1"/>
              <a:tblGrid>
                <a:gridCol w="1017256">
                  <a:extLst>
                    <a:ext uri="{9D8B030D-6E8A-4147-A177-3AD203B41FA5}">
                      <a16:colId xmlns:a16="http://schemas.microsoft.com/office/drawing/2014/main" val="1064665163"/>
                    </a:ext>
                  </a:extLst>
                </a:gridCol>
                <a:gridCol w="4248472">
                  <a:extLst>
                    <a:ext uri="{9D8B030D-6E8A-4147-A177-3AD203B41FA5}">
                      <a16:colId xmlns:a16="http://schemas.microsoft.com/office/drawing/2014/main" val="252538943"/>
                    </a:ext>
                  </a:extLst>
                </a:gridCol>
                <a:gridCol w="5967520">
                  <a:extLst>
                    <a:ext uri="{9D8B030D-6E8A-4147-A177-3AD203B41FA5}">
                      <a16:colId xmlns:a16="http://schemas.microsoft.com/office/drawing/2014/main" val="2558752396"/>
                    </a:ext>
                  </a:extLst>
                </a:gridCol>
              </a:tblGrid>
              <a:tr h="323390">
                <a:tc>
                  <a:txBody>
                    <a:bodyPr/>
                    <a:lstStyle/>
                    <a:p>
                      <a:pPr algn="ctr"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选项</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内容摘录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我的理解</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3463265"/>
                  </a:ext>
                </a:extLst>
              </a:tr>
              <a:tr h="646779">
                <a:tc>
                  <a:txBody>
                    <a:bodyPr/>
                    <a:lstStyle/>
                    <a:p>
                      <a:pPr algn="ctr" hangingPunct="0">
                        <a:lnSpc>
                          <a:spcPct val="130000"/>
                        </a:lnSpc>
                        <a:spcAft>
                          <a:spcPts val="0"/>
                        </a:spcAft>
                        <a:tabLst>
                          <a:tab pos="2700655" algn="l"/>
                          <a:tab pos="5581015" algn="l"/>
                          <a:tab pos="8461375"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一位优秀的围棋手</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必然能够审时度势</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合理布局。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党中央从全局出发</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确立了</a:t>
                      </a:r>
                      <a:r>
                        <a:rPr lang="en-US" sz="23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五位一体</a:t>
                      </a:r>
                      <a:r>
                        <a:rPr lang="en-US" sz="23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总体布局。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9881901"/>
                  </a:ext>
                </a:extLst>
              </a:tr>
              <a:tr h="970101">
                <a:tc>
                  <a:txBody>
                    <a:bodyPr/>
                    <a:lstStyle/>
                    <a:p>
                      <a:pPr algn="ctr" hangingPunct="0">
                        <a:lnSpc>
                          <a:spcPct val="130000"/>
                        </a:lnSpc>
                        <a:spcAft>
                          <a:spcPts val="0"/>
                        </a:spcAft>
                        <a:tabLst>
                          <a:tab pos="2700655" algn="l"/>
                          <a:tab pos="5581015" algn="l"/>
                          <a:tab pos="8461375"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近代以后</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国家衰落、民不聊生</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梦想的种子在中国人民心中深深植根。</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中国特色社会主义进入新时代</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这是我国发展新的历史方位。</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5685040"/>
                  </a:ext>
                </a:extLst>
              </a:tr>
              <a:tr h="646779">
                <a:tc>
                  <a:txBody>
                    <a:bodyPr/>
                    <a:lstStyle/>
                    <a:p>
                      <a:pPr algn="ctr" hangingPunct="0">
                        <a:lnSpc>
                          <a:spcPct val="130000"/>
                        </a:lnSpc>
                        <a:spcAft>
                          <a:spcPts val="0"/>
                        </a:spcAft>
                        <a:tabLst>
                          <a:tab pos="2700655" algn="l"/>
                          <a:tab pos="5581015" algn="l"/>
                          <a:tab pos="8461375"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鞋子合不合脚</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只有穿的人才知道。</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中国特色社会主义好不好</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中国人民最清楚</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也最有发言权。</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6440468"/>
                  </a:ext>
                </a:extLst>
              </a:tr>
              <a:tr h="970101">
                <a:tc>
                  <a:txBody>
                    <a:bodyPr/>
                    <a:lstStyle/>
                    <a:p>
                      <a:pPr algn="ctr" hangingPunct="0">
                        <a:lnSpc>
                          <a:spcPct val="130000"/>
                        </a:lnSpc>
                        <a:spcAft>
                          <a:spcPts val="0"/>
                        </a:spcAft>
                        <a:tabLst>
                          <a:tab pos="2700655" algn="l"/>
                          <a:tab pos="5581015" algn="l"/>
                          <a:tab pos="8461375"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改革开放已走过千山万水</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但仍需跋山涉水。</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改革开放</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多年</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我国已取得了举世瞩目的成就。但还有很多</a:t>
                      </a:r>
                      <a:r>
                        <a:rPr lang="en-US" sz="23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硬骨头</a:t>
                      </a:r>
                      <a:r>
                        <a:rPr lang="en-US" sz="23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要啃。</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9256271"/>
                  </a:ext>
                </a:extLst>
              </a:tr>
            </a:tbl>
          </a:graphicData>
        </a:graphic>
      </p:graphicFrame>
      <p:sp>
        <p:nvSpPr>
          <p:cNvPr id="5" name="矩形 4"/>
          <p:cNvSpPr/>
          <p:nvPr/>
        </p:nvSpPr>
        <p:spPr>
          <a:xfrm>
            <a:off x="6121030" y="1388823"/>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57074"/>
            <a:ext cx="11485848" cy="5008230"/>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中国特色社会主义现代化建设就如同一盘围棋棋局，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优秀的棋手能够审时度势，合理布局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，体现了党中央从全局出发，确立了</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五位一体</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总体布局，</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鞋子合不合脚，只有穿的人才知道</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，体现了中国特色社会主义好不好，中国特色社会主义制度优越不优越，中国人民最清楚，也最有发言权，</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改革开放已走过千山万水，但仍需跋山涉水</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，说明改革开放</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多年，我国已取得了举世瞩目的成就。但还有很多</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硬骨头</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要啃，改革只有进行时，没有完成时，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近代以后，国家衰落、民不聊生，梦想的种子在中国人民心中深深植根</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，说明实现中华民族伟大复兴是近代以来中华民族最伟大的梦想，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错误，本题为逆向选择题，故选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牡丹江中考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）中国的电动车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三蹦子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在国外街头爆火。新闻媒体称，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不起眼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的国货站上国际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，提醒人民重新打量身边优秀国货的新价值。这告诉我们（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中国制造世界最好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要对国家发展有信心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要发展只能坚持中国制造</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生活中所有物品都要用国货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117514" y="2544475"/>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生活环境如画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百姓幸福满意。吉林省延边朝鲜族自治州大力实施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绿美延吉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提升环境质量、改善群众生活品质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大力开发当地旅游资源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推广民族风情浓郁的朝鲜族民俗文化。各族人民在这里安居乐业、齐心奋斗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促进了延边州的繁</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荣</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）除了材料中提及的自治州，我国民族自治地方还有哪两级？（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78582" y="4578129"/>
            <a:ext cx="2659702"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自治区、自治县。</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37389"/>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绿美延吉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行动表明延边州贯彻实施什么基本国策？（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4986" y="2332037"/>
            <a:ext cx="11378852" cy="646331"/>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节约资源和保护环境的基本国策。</a:t>
            </a:r>
            <a:endParaRPr lang="zh-CN" altLang="zh-CN" sz="900">
              <a:solidFill>
                <a:srgbClr val="000000"/>
              </a:solidFill>
              <a:cs typeface="Times New Roman" panose="02020603050405020304" pitchFamily="18" charset="0"/>
            </a:endParaRPr>
          </a:p>
        </p:txBody>
      </p:sp>
      <p:sp>
        <p:nvSpPr>
          <p:cNvPr id="5" name="内容占位符 1"/>
          <p:cNvSpPr txBox="1">
            <a:spLocks/>
          </p:cNvSpPr>
          <p:nvPr/>
        </p:nvSpPr>
        <p:spPr bwMode="auto">
          <a:xfrm>
            <a:off x="360854" y="290810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）延边州各族人民安居乐业、齐心奋斗，体现了怎样的社会主义民族关系？</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04986" y="3934797"/>
            <a:ext cx="11378852" cy="646331"/>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平等团结互助和谐的社会主义民族关系。</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94341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河北中考节选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）阅读材料，综合运用所学知识探究问题。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红色基因代代相传</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红色基因是中国共产党人的精神内核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是中华民族精神的赓续。一个个红色故事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蕴含着中国共产党人薪火相传的红色基因。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故事一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在物质匮乏的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铁人王进喜率领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钻井队用生命找石油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宁可少活二十年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拼命也要拿下大油田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为新中国甩掉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贫油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的帽子作出了突出贡献。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故事二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国家需要我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我一定全力以赴。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载隐姓埋名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带领科研团队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在氢弹技术上打破西方垄断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为我国氢弹的成功试爆作出了卓越贡献。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故事三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决战脱贫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岁的黄文秀放弃大城市的工作机会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主动请缨扎根大山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与群众想在一起、干在一起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谱写了新时代的青春之歌。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8943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9717"/>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）根据材料，概括故事中的英模人物传承的红色基因。（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点即可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79899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热爱祖国；无私奉献；艰苦奋斗；敢为人先；团结协作；开拓创新；服务群众；强烈的社会责任感；等等。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84860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）红色承载光荣梦想，自信成就美好未来。综合上述材料和问题，概括红色文化与自信的中国人的联系。（</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48818" y="39031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传承红色文化有利于坚定文化自信，做自信的中国人；一个自信的中国人，能够传承红色文化基因，阐发中国精神，展现中国风貌。</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党</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和国家为促进民族地区经济社会文化发展、加强民族团结、实现各民族共同繁荣而采取的措施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）政治方面：实行民族区域自治制度。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）经济方面：党和国家在人力、物力、财力等方面大力支持民族地区的经济社会发展，如推动西部大开发战略，实施兴边富民行动，输入技术、管理、人才等。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）民生方面：加快社会事业发展，保障和改善民生。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支持民族地区发展教育。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实施积极的就业政策。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建立健全基本养老、基本医疗保险制度等。（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民生是人民幸福之基、社会和谐之本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）文化方面：国家大力扶持少数民族文化的保护、继承、创新和发展工作。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478582" y="1128633"/>
            <a:ext cx="1254221" cy="322919"/>
          </a:xfrm>
          <a:prstGeom prst="rect">
            <a:avLst/>
          </a:prstGeom>
        </p:spPr>
      </p:pic>
    </p:spTree>
    <p:extLst>
      <p:ext uri="{BB962C8B-B14F-4D97-AF65-F5344CB8AC3E}">
        <p14:creationId xmlns:p14="http://schemas.microsoft.com/office/powerpoint/2010/main" val="3249365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青</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少年为维护民族团结可以做些什么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）树立维护民族团结的意识。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）尊重少数民族的语言文字、宗教信仰、风俗习惯。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）宣传党的民族政策。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）敢于同破坏民族团结的行为作斗争。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1894612"/>
            <a:ext cx="1275773" cy="325372"/>
          </a:xfrm>
          <a:prstGeom prst="rect">
            <a:avLst/>
          </a:prstGeom>
        </p:spPr>
      </p:pic>
    </p:spTree>
    <p:extLst>
      <p:ext uri="{BB962C8B-B14F-4D97-AF65-F5344CB8AC3E}">
        <p14:creationId xmlns:p14="http://schemas.microsoft.com/office/powerpoint/2010/main" val="409854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强和巩固民族团结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维护祖国统一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是中华民族的最高利益。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维护和促进民族团结、维护国家统一是公民的基本义务。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解决台湾问题、实现祖国完全统一，是中华民族根本利益所在。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6.eps" descr="id:2147494113;FounderCES"/>
          <p:cNvPicPr/>
          <p:nvPr/>
        </p:nvPicPr>
        <p:blipFill>
          <a:blip r:embed="rId2"/>
          <a:stretch>
            <a:fillRect/>
          </a:stretch>
        </p:blipFill>
        <p:spPr>
          <a:xfrm>
            <a:off x="478582" y="2494848"/>
            <a:ext cx="1292072" cy="332776"/>
          </a:xfrm>
          <a:prstGeom prst="rect">
            <a:avLst/>
          </a:prstGeom>
        </p:spPr>
      </p:pic>
    </p:spTree>
    <p:extLst>
      <p:ext uri="{BB962C8B-B14F-4D97-AF65-F5344CB8AC3E}">
        <p14:creationId xmlns:p14="http://schemas.microsoft.com/office/powerpoint/2010/main" val="1420379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何反对分裂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）维护国家统一、国家主权和领土完整。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）反对一切形式的民族分裂活动，尤其要坚决反对借民族和宗教之名搞暴力恐怖活动。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）维护国家安全。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7.eps" descr="id:2147494120;FounderCES"/>
          <p:cNvPicPr/>
          <p:nvPr/>
        </p:nvPicPr>
        <p:blipFill>
          <a:blip r:embed="rId2"/>
          <a:stretch>
            <a:fillRect/>
          </a:stretch>
        </p:blipFill>
        <p:spPr>
          <a:xfrm>
            <a:off x="461330" y="1905282"/>
            <a:ext cx="1345856" cy="343501"/>
          </a:xfrm>
          <a:prstGeom prst="rect">
            <a:avLst/>
          </a:prstGeom>
        </p:spPr>
      </p:pic>
    </p:spTree>
    <p:extLst>
      <p:ext uri="{BB962C8B-B14F-4D97-AF65-F5344CB8AC3E}">
        <p14:creationId xmlns:p14="http://schemas.microsoft.com/office/powerpoint/2010/main" val="3127468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什么要维护国家统一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反对分裂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）分裂会导致社会动荡、经济发展停滞不前，各族人民就会遭殃。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）维护国家统一，反对分裂，是爱国主义精神的具体体现，是每个公民义不容辞的责任。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8.eps" descr="id:2147494127;FounderCES"/>
          <p:cNvPicPr/>
          <p:nvPr/>
        </p:nvPicPr>
        <p:blipFill>
          <a:blip r:embed="rId2"/>
          <a:stretch>
            <a:fillRect/>
          </a:stretch>
        </p:blipFill>
        <p:spPr>
          <a:xfrm>
            <a:off x="469956" y="2012859"/>
            <a:ext cx="1292072" cy="332776"/>
          </a:xfrm>
          <a:prstGeom prst="rect">
            <a:avLst/>
          </a:prstGeom>
        </p:spPr>
      </p:pic>
    </p:spTree>
    <p:extLst>
      <p:ext uri="{BB962C8B-B14F-4D97-AF65-F5344CB8AC3E}">
        <p14:creationId xmlns:p14="http://schemas.microsoft.com/office/powerpoint/2010/main" val="3939937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831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什么要维护国家安全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）国家安全是安邦定国的重要基石。国泰民安是人民群众最基本、最普遍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）当前，国际形势风云变幻，国家安全和发展环境复杂多变。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）我国正处于中华民族伟大复兴的关键阶段， 也处于从发展中大国迈向社会主义现代化强国的关键时期</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持总体国家安全观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以人民安全为宗旨、以政治安全为根本、以经济安全为基础、以军事科技文化社会安全为保障、以促进国际安全为依托</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9.eps" descr="id:2147494134;FounderCES"/>
          <p:cNvPicPr/>
          <p:nvPr/>
        </p:nvPicPr>
        <p:blipFill>
          <a:blip r:embed="rId2"/>
          <a:stretch>
            <a:fillRect/>
          </a:stretch>
        </p:blipFill>
        <p:spPr>
          <a:xfrm>
            <a:off x="478582" y="1204202"/>
            <a:ext cx="1241375" cy="319647"/>
          </a:xfrm>
          <a:prstGeom prst="rect">
            <a:avLst/>
          </a:prstGeom>
        </p:spPr>
      </p:pic>
    </p:spTree>
    <p:extLst>
      <p:ext uri="{BB962C8B-B14F-4D97-AF65-F5344CB8AC3E}">
        <p14:creationId xmlns:p14="http://schemas.microsoft.com/office/powerpoint/2010/main" val="320497733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847</TotalTime>
  <Words>4151</Words>
  <Application>Microsoft Office PowerPoint</Application>
  <PresentationFormat>自定义</PresentationFormat>
  <Paragraphs>215</Paragraphs>
  <Slides>37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37</vt:i4>
      </vt:variant>
    </vt:vector>
  </HeadingPairs>
  <TitlesOfParts>
    <vt:vector size="45"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2025-11-15T09:12:39Z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